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304" r:id="rId4"/>
    <p:sldId id="295" r:id="rId5"/>
    <p:sldId id="305" r:id="rId6"/>
    <p:sldId id="30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3" autoAdjust="0"/>
    <p:restoredTop sz="94257" autoAdjust="0"/>
  </p:normalViewPr>
  <p:slideViewPr>
    <p:cSldViewPr snapToGrid="0">
      <p:cViewPr varScale="1">
        <p:scale>
          <a:sx n="46" d="100"/>
          <a:sy n="46" d="100"/>
        </p:scale>
        <p:origin x="3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27.06.2024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9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CEF9E-739F-479A-88FF-406B976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FE50B-7C7C-4DF4-AE05-0FEACFD4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ACBC6-AFE4-4EA9-A032-D7400376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BF5-6E72-4E8C-BE55-14BA2B23BCD2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E96894-4B8D-482F-97A6-3A24943B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BB609-F3DA-4FC9-A3A4-CA5302B4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ED3-B125-42CE-A61E-48765D752D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B35F60C-B158-4F39-505D-BFEDEC1B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EF9BC4-3946-DF20-236D-BA481654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875BF-151E-1DE0-BA18-80DA7F8936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33" y="5966902"/>
            <a:ext cx="1958447" cy="66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B0886-0E80-F22F-E57B-A4840079D97F}"/>
              </a:ext>
            </a:extLst>
          </p:cNvPr>
          <p:cNvSpPr txBox="1"/>
          <p:nvPr userDrawn="1"/>
        </p:nvSpPr>
        <p:spPr>
          <a:xfrm>
            <a:off x="2715208" y="6046237"/>
            <a:ext cx="7613780" cy="58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418EA-5F8F-E504-924F-01512A6F1D3C}"/>
              </a:ext>
            </a:extLst>
          </p:cNvPr>
          <p:cNvCxnSpPr/>
          <p:nvPr userDrawn="1"/>
        </p:nvCxnSpPr>
        <p:spPr>
          <a:xfrm>
            <a:off x="760095" y="9979025"/>
            <a:ext cx="4221480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ecml.at/companionvolumetoolbox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nc-sa/4.0/deed.en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876" y="2685764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Innovative aspects of the  Companion Volume to the CEFR: an introduction</a:t>
            </a:r>
            <a:endParaRPr lang="de-A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00" y="329323"/>
            <a:ext cx="1159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55C958-2080-F598-69F7-5F0FEBF7D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702D94D3-CED5-5F84-0802-96DB5A86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00" y="6127232"/>
            <a:ext cx="75721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© 2023. This work is licensed under an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International Creative Commons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6"/>
              </a:rPr>
              <a:t>CC-BY-NC-SA 4.0 License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Fischer J. et al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(2023),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CEFR Companion Volume implementation 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Council of Europe (European Centre for Modern Languages), Graz, available at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7"/>
              </a:rPr>
              <a:t>www.ecml.at/companionvolumetoolbox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9F0A91CF-D157-9885-4A95-DDC9CFEA32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67" y="308773"/>
            <a:ext cx="1026915" cy="6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7"/>
    </mc:Choice>
    <mc:Fallback xmlns="">
      <p:transition spd="slow" advTm="7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mmon European Framework of Reference for Languages: Learning, teaching,  assessment - Companion Volume - Newsroom">
            <a:extLst>
              <a:ext uri="{FF2B5EF4-FFF2-40B4-BE49-F238E27FC236}">
                <a16:creationId xmlns:a16="http://schemas.microsoft.com/office/drawing/2014/main" id="{71F007F4-E471-422F-944C-CC5E7D40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4" y="982364"/>
            <a:ext cx="4484916" cy="41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0D89ED-B966-48DB-A669-44E4B64AF96A}"/>
              </a:ext>
            </a:extLst>
          </p:cNvPr>
          <p:cNvSpPr txBox="1">
            <a:spLocks/>
          </p:cNvSpPr>
          <p:nvPr/>
        </p:nvSpPr>
        <p:spPr>
          <a:xfrm>
            <a:off x="5589556" y="2043493"/>
            <a:ext cx="5403685" cy="277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 Medium"/>
              <a:buNone/>
              <a:defRPr sz="1400" b="0" i="0" u="none" strike="noStrike" cap="none">
                <a:solidFill>
                  <a:schemeClr val="dk1"/>
                </a:solidFill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>
            <a:pPr marL="0" indent="0"/>
            <a:r>
              <a:rPr lang="en" sz="2133" dirty="0">
                <a:latin typeface="+mj-lt"/>
                <a:cs typeface="Arial"/>
                <a:sym typeface="Arial"/>
              </a:rPr>
              <a:t>The Companion Volume is not a new CEFR. It introduces new scales and reformulations of some of the existing scales.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804DC6B-F790-93C2-C867-D5C883981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3584"/>
    </mc:Choice>
    <mc:Fallback xmlns="">
      <p:transition advTm="4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“New” aspects of the CEFR Companion Volume – </a:t>
            </a:r>
            <a:br>
              <a:rPr lang="en-GB" sz="3200" b="1" dirty="0"/>
            </a:br>
            <a:r>
              <a:rPr lang="en-GB" sz="3200" b="1" dirty="0"/>
              <a:t>relevant in the context of HEI and professional training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4"/>
            <a:ext cx="11218126" cy="43285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000" dirty="0"/>
              <a:t>Overview</a:t>
            </a:r>
            <a:r>
              <a:rPr lang="de-DE" sz="3000" dirty="0"/>
              <a:t>:</a:t>
            </a:r>
          </a:p>
          <a:p>
            <a:r>
              <a:rPr lang="en-GB" sz="3000" dirty="0"/>
              <a:t>revised scales and descriptors (pre-A1, C1, C2, plus levels)</a:t>
            </a:r>
          </a:p>
          <a:p>
            <a:r>
              <a:rPr lang="en-GB" sz="3000" dirty="0"/>
              <a:t>action-oriented approach (learner as a social agent, collaborative tasks, co-construction of meaning)</a:t>
            </a:r>
          </a:p>
          <a:p>
            <a:r>
              <a:rPr lang="en-GB" sz="3000" dirty="0"/>
              <a:t>four modes of communication (reception, production, interaction, mediation)</a:t>
            </a:r>
          </a:p>
          <a:p>
            <a:r>
              <a:rPr lang="en-GB" sz="3000" dirty="0"/>
              <a:t>online interaction</a:t>
            </a:r>
          </a:p>
          <a:p>
            <a:r>
              <a:rPr lang="en-GB" sz="3000" dirty="0"/>
              <a:t>mediation (20 scales)</a:t>
            </a:r>
          </a:p>
          <a:p>
            <a:r>
              <a:rPr lang="en-GB" sz="3000" dirty="0"/>
              <a:t>plurilingual approaches</a:t>
            </a:r>
          </a:p>
          <a:p>
            <a:r>
              <a:rPr lang="en-GB" sz="3000" dirty="0"/>
              <a:t>pluricultural aspects</a:t>
            </a:r>
          </a:p>
          <a:p>
            <a:pPr marL="0" indent="0" algn="r">
              <a:buNone/>
            </a:pPr>
            <a:r>
              <a:rPr lang="en-GB" dirty="0"/>
              <a:t>… …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047160-C5BF-E083-B30F-2149B8C1D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0266"/>
    </mc:Choice>
    <mc:Fallback xmlns="">
      <p:transition advTm="6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05ACA-4347-4588-8545-CC0B5C9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“New” aspects of the CEFR Companion Volume – </a:t>
            </a:r>
            <a:br>
              <a:rPr lang="en-GB" sz="3200" b="1" dirty="0"/>
            </a:br>
            <a:r>
              <a:rPr lang="en-GB" sz="3200" b="1" dirty="0"/>
              <a:t>relevant in the context of HEI and professional training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81A6CA-1B5D-4E3B-A265-6D13C659C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Overview:</a:t>
            </a:r>
          </a:p>
          <a:p>
            <a:pPr marL="0" indent="0">
              <a:buNone/>
            </a:pPr>
            <a:r>
              <a:rPr lang="en-GB" sz="2600" dirty="0"/>
              <a:t>… …</a:t>
            </a:r>
          </a:p>
          <a:p>
            <a:r>
              <a:rPr lang="en-GB" sz="2600" dirty="0"/>
              <a:t>partial competences and individual skills profile</a:t>
            </a:r>
          </a:p>
          <a:p>
            <a:r>
              <a:rPr lang="en-GB" sz="2600" dirty="0"/>
              <a:t>learner autonomy and self-reflected learning</a:t>
            </a:r>
          </a:p>
          <a:p>
            <a:r>
              <a:rPr lang="en-GB" sz="2600" dirty="0"/>
              <a:t>diversity of approaches to assessment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paradigm shift</a:t>
            </a: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B9CE49-EECB-3ED2-3BB2-31B2ED1CE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7632"/>
    </mc:Choice>
    <mc:Fallback xmlns="">
      <p:transition advTm="17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0AD7F16-9FE9-BD99-710C-C6CD54396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6" t="3651" r="10534" b="7566"/>
          <a:stretch/>
        </p:blipFill>
        <p:spPr>
          <a:xfrm>
            <a:off x="952500" y="453911"/>
            <a:ext cx="6286500" cy="50995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34C123-232B-5B42-FDB5-C5AD67A35B14}"/>
              </a:ext>
            </a:extLst>
          </p:cNvPr>
          <p:cNvSpPr txBox="1"/>
          <p:nvPr/>
        </p:nvSpPr>
        <p:spPr>
          <a:xfrm>
            <a:off x="6096000" y="4942296"/>
            <a:ext cx="225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200" dirty="0"/>
              <a:t>DeJong (2018)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ED3D60B-F219-48A0-9A9F-E40CF8BA9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25"/>
    </mc:Choice>
    <mc:Fallback xmlns="">
      <p:transition spd="slow" advTm="3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B5176D-55B4-9DE4-2C2D-82BA1007B58D}"/>
              </a:ext>
            </a:extLst>
          </p:cNvPr>
          <p:cNvSpPr txBox="1"/>
          <p:nvPr/>
        </p:nvSpPr>
        <p:spPr>
          <a:xfrm>
            <a:off x="359229" y="1393487"/>
            <a:ext cx="38852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9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If you want know more </a:t>
            </a:r>
            <a:r>
              <a:rPr lang="es-ES" sz="2900" b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lang="es-ES" sz="29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F1F8A2-3F55-F4ED-61D1-C3A5491A9F08}"/>
              </a:ext>
            </a:extLst>
          </p:cNvPr>
          <p:cNvSpPr txBox="1"/>
          <p:nvPr/>
        </p:nvSpPr>
        <p:spPr>
          <a:xfrm>
            <a:off x="359229" y="2397724"/>
            <a:ext cx="11348357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F4E79"/>
                </a:solidFill>
              </a:rPr>
              <a:t>Council of Europe. 2001. </a:t>
            </a:r>
            <a:r>
              <a:rPr lang="en-GB" i="1" dirty="0">
                <a:solidFill>
                  <a:srgbClr val="1F4E79"/>
                </a:solidFill>
              </a:rPr>
              <a:t>Common European Framework of Reference for Languages: Learning, Teaching, Assessment</a:t>
            </a:r>
            <a:r>
              <a:rPr lang="en-GB" dirty="0">
                <a:solidFill>
                  <a:srgbClr val="1F4E79"/>
                </a:solidFill>
              </a:rPr>
              <a:t>. Council of Europe. </a:t>
            </a:r>
            <a:endParaRPr lang="es-ES" dirty="0">
              <a:solidFill>
                <a:srgbClr val="1F4E79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F4E79"/>
                </a:solidFill>
              </a:rPr>
              <a:t>Council of Europe. 2018. </a:t>
            </a:r>
            <a:r>
              <a:rPr lang="en-GB" i="1" dirty="0">
                <a:solidFill>
                  <a:srgbClr val="1F4E79"/>
                </a:solidFill>
              </a:rPr>
              <a:t>Common European Framework of Reference for Languages: Learning, Teaching, Assessment. Companion Volume with New Descriptors</a:t>
            </a:r>
            <a:r>
              <a:rPr lang="en-GB" dirty="0">
                <a:solidFill>
                  <a:srgbClr val="1F4E79"/>
                </a:solidFill>
              </a:rPr>
              <a:t>. Council of Europe.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F4E79"/>
                </a:solidFill>
              </a:rPr>
              <a:t>Council of Europe. 2020. </a:t>
            </a:r>
            <a:r>
              <a:rPr lang="en-GB" i="1" dirty="0">
                <a:solidFill>
                  <a:srgbClr val="1F4E79"/>
                </a:solidFill>
              </a:rPr>
              <a:t>Common European Framework of Reference for Languages: Learning, Teaching, Assessment. Companion volume</a:t>
            </a:r>
            <a:r>
              <a:rPr lang="en-GB" dirty="0">
                <a:solidFill>
                  <a:srgbClr val="1F4E79"/>
                </a:solidFill>
              </a:rPr>
              <a:t>. Council of Europe.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F4E79"/>
                </a:solidFill>
              </a:rPr>
              <a:t>De Jong, J. 2018. Updates to the CEFR. In </a:t>
            </a:r>
            <a:r>
              <a:rPr lang="en-GB" i="1" dirty="0">
                <a:solidFill>
                  <a:srgbClr val="1F4E79"/>
                </a:solidFill>
              </a:rPr>
              <a:t>The CEFR Companion with New Descriptors: Uses and Implications for Language testing and Assessment. </a:t>
            </a:r>
            <a:r>
              <a:rPr lang="en-GB" i="1" dirty="0" err="1">
                <a:solidFill>
                  <a:srgbClr val="1F4E79"/>
                </a:solidFill>
              </a:rPr>
              <a:t>VIth</a:t>
            </a:r>
            <a:r>
              <a:rPr lang="en-GB" i="1" dirty="0">
                <a:solidFill>
                  <a:srgbClr val="1F4E79"/>
                </a:solidFill>
              </a:rPr>
              <a:t> EALTA CEFR SIG</a:t>
            </a:r>
            <a:r>
              <a:rPr lang="en-GB" dirty="0">
                <a:solidFill>
                  <a:srgbClr val="1F4E79"/>
                </a:solidFill>
              </a:rPr>
              <a:t>: 3-5.</a:t>
            </a:r>
            <a:endParaRPr lang="es-ES" dirty="0">
              <a:solidFill>
                <a:srgbClr val="1F4E79"/>
              </a:solidFill>
            </a:endParaRP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D7E936C5-3827-1D2E-9C80-97F12D2F7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09"/>
    </mc:Choice>
    <mc:Fallback xmlns="">
      <p:transition spd="slow" advTm="3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32</Paragraphs>
  <Slides>6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Innovative aspects of the  Companion Volume to the CEFR: an introduction</vt:lpstr>
      <vt:lpstr>PowerPoint Presentation</vt:lpstr>
      <vt:lpstr>“New” aspects of the CEFR Companion Volume –  relevant in the context of HEI and professional training</vt:lpstr>
      <vt:lpstr>“New” aspects of the CEFR Companion Volume –  relevant in the context of HEI and professional training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Marie-Therese Baehr</cp:lastModifiedBy>
  <cp:revision>45</cp:revision>
  <dcterms:created xsi:type="dcterms:W3CDTF">2020-01-08T10:10:35Z</dcterms:created>
  <dcterms:modified xsi:type="dcterms:W3CDTF">2024-06-27T07:55:30Z</dcterms:modified>
</cp:coreProperties>
</file>